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4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16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A97B4-C194-44E3-91AB-EED394F739F7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10D60-4B67-489E-83DC-944F5AABE6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A97B4-C194-44E3-91AB-EED394F739F7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10D60-4B67-489E-83DC-944F5AABE6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A97B4-C194-44E3-91AB-EED394F739F7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10D60-4B67-489E-83DC-944F5AABE6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A97B4-C194-44E3-91AB-EED394F739F7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10D60-4B67-489E-83DC-944F5AABE6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A97B4-C194-44E3-91AB-EED394F739F7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10D60-4B67-489E-83DC-944F5AABE6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A97B4-C194-44E3-91AB-EED394F739F7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10D60-4B67-489E-83DC-944F5AABE6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A97B4-C194-44E3-91AB-EED394F739F7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10D60-4B67-489E-83DC-944F5AABE6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A97B4-C194-44E3-91AB-EED394F739F7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10D60-4B67-489E-83DC-944F5AABE6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A97B4-C194-44E3-91AB-EED394F739F7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10D60-4B67-489E-83DC-944F5AABE6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A97B4-C194-44E3-91AB-EED394F739F7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10D60-4B67-489E-83DC-944F5AABE6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A97B4-C194-44E3-91AB-EED394F739F7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10D60-4B67-489E-83DC-944F5AABE6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A97B4-C194-44E3-91AB-EED394F739F7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D60-4B67-489E-83DC-944F5AABE6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Non-ideal Flow and Behavior of Real</a:t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Bioreactors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There are two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ideal flow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patterns, well-mixed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plug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flow.</a:t>
            </a:r>
          </a:p>
          <a:p>
            <a:pPr algn="just">
              <a:lnSpc>
                <a:spcPct val="12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Although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real bioreactors never fully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follow these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flow patterns, a large number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fermentation operations approximate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these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ideal flows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with negligible error.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However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some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cases involving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 biological reaction systems provide the flow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patterns which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are obviously different from these two ideal conditions.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example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fermenters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 cascade which are widely used for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ethanol fermentation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process; when bioreactors are scaled up,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some stagnant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zones may be developed, especially for high- viscous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non-Newtonian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biofluids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2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Furthermore, bypassing or short-circuiting flows also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exist inside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continuously operated bioreactors.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theory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non-ideal flow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bioreacter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engineering mainly focuses on describing all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these phenomena.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3. The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Dispersion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Model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219200"/>
            <a:ext cx="8566058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>
            <a:noAutofit/>
          </a:bodyPr>
          <a:lstStyle/>
          <a:p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Two-Parameter Model, CSTR with Bypassing</a:t>
            </a:r>
            <a:br>
              <a:rPr lang="en-US" sz="34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and Dead Space</a:t>
            </a:r>
            <a:br>
              <a:rPr lang="en-US" sz="3400" b="1" dirty="0">
                <a:latin typeface="Times New Roman" pitchFamily="18" charset="0"/>
                <a:cs typeface="Times New Roman" pitchFamily="18" charset="0"/>
              </a:rPr>
            </a:br>
            <a:endParaRPr lang="en-US" sz="3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Dead space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where no reaction takes place and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bypassing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flow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inevitable within a large scale fermenter.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model of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CSTR with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Bypassing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Dead Space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can be used to describe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this non-ideal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flow existing inside a real bioreactor.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total volume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of reactor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is composed of an ideal CSTR,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1100" b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and a dead zone,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 bypass with a volumetric flow rate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1100" b="1" dirty="0" err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as illustrated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below, here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we define:</a:t>
            </a:r>
          </a:p>
          <a:p>
            <a:pPr algn="just"/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3429000"/>
            <a:ext cx="454342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4267200"/>
            <a:ext cx="5715001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Residence Time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Distribution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In an ideal plug-flow or batch reactor, all the elements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material leaving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reactors have been inside them for exactly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same amount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time. </a:t>
            </a:r>
          </a:p>
          <a:p>
            <a:pPr algn="just">
              <a:lnSpc>
                <a:spcPct val="12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time reaction elements has spent in 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reactor is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called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residence time.</a:t>
            </a:r>
          </a:p>
          <a:p>
            <a:pPr algn="just">
              <a:lnSpc>
                <a:spcPct val="12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ideal plug flow and batch reactors are the only two classes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reactors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 which all the reaction elements present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same residence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time.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all of the other reactors the elements in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feed spend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different times inside the reactors before they finally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leave; that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is, there is a distribution of residence times for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reaction elements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within the reactors.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example, consider the CSTR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feed introduced into it at any given time becomes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completely mixed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with the material already inside the reactor.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other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words, some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the elements entering the CSTR leave it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immediately, because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product stream is being continuously withdrawn from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reactor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 at the same time, others maybe remain in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reactor forever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because all the material is never removed from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reactor at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one time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0"/>
            <a:ext cx="8763000" cy="8839200"/>
          </a:xfrm>
        </p:spPr>
        <p:txBody>
          <a:bodyPr>
            <a:normAutofit/>
          </a:bodyPr>
          <a:lstStyle/>
          <a:p>
            <a:pPr algn="just"/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Residence time distribution (RTD)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function    (E function) is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proposed to describe residence time presented by different reaction elements inside a reactor, therefore:</a:t>
            </a: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direct reason responsible for RTD is mixing within a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reactor, thus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RTD can be used to describe all kinds of non-ideal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flow presented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within real reactors mathematically.</a:t>
            </a: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609600"/>
            <a:ext cx="13906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 l="1655" t="5639" b="4132"/>
          <a:stretch>
            <a:fillRect/>
          </a:stretch>
        </p:blipFill>
        <p:spPr bwMode="auto">
          <a:xfrm>
            <a:off x="2286000" y="1295400"/>
            <a:ext cx="4529137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3733800"/>
            <a:ext cx="8458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458200" cy="1143000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Experimental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Methods to determine RTD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867400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order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characterize the extent of non-ideal flow by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means of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RTD, we should like to know how to evaluate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for any flow.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this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we resort to the experimental method named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stimulus response technique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2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stimulus is usually a tracer input into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feed, whereas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response is a time record of the tracer leaving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vessel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material that can be detected and which does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not disturb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flow pattern in the vessel can be used as tracer,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any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type of input signal such as a random signal, a periodic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signal, a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step signal, or a pulse signal, etc. may be used.</a:t>
            </a:r>
          </a:p>
          <a:p>
            <a:pPr algn="just">
              <a:lnSpc>
                <a:spcPct val="12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0"/>
            <a:ext cx="6110287" cy="6870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The F and C curve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1"/>
            <a:ext cx="8763000" cy="3200399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20000"/>
              </a:lnSpc>
            </a:pP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The F Curve:</a:t>
            </a:r>
          </a:p>
          <a:p>
            <a:pPr algn="just">
              <a:lnSpc>
                <a:spcPct val="12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With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no tracer initially present anywhere, impose a step input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of tracer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of concentration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C0 on the fluid stream entering the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vessel.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 time record of tracer concentration in the exit stream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from 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vessel, measured as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C/C0, is called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the F curve.</a:t>
            </a:r>
          </a:p>
          <a:p>
            <a:pPr algn="just">
              <a:lnSpc>
                <a:spcPct val="120000"/>
              </a:lnSpc>
            </a:pP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The C Curve:</a:t>
            </a:r>
          </a:p>
          <a:p>
            <a:pPr algn="just">
              <a:lnSpc>
                <a:spcPct val="12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With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no tracer initially present anywhere, impose an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idealized instantaneous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pulse of tracer on the feed stream. Such an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input is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often called a delta function or impulse. 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normalized response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is then called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the C curve.</a:t>
            </a:r>
          </a:p>
          <a:p>
            <a:pPr algn="just">
              <a:lnSpc>
                <a:spcPct val="120000"/>
              </a:lnSpc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684124"/>
            <a:ext cx="3819525" cy="3173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3781425"/>
            <a:ext cx="4800600" cy="307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58439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Models for Non-Ideal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Flow reactors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5410200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Many types of models can be used to characterize non-ideal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flow presented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within real bioreactors.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One-Parameter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Models such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tanks-in-series model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the dispersion model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widely used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bioreaction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engineering.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dispersion model is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mainly used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design medium continuous sterilization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processes or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some enzyme catalytic reactions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carried out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within tubular reactors.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There are also Two-Parameter Model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CSTR with Bypassing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Dead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Space.</a:t>
            </a:r>
          </a:p>
          <a:p>
            <a:pPr algn="just">
              <a:lnSpc>
                <a:spcPct val="110000"/>
              </a:lnSpc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The Tanks-in-Series Model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84637"/>
            <a:ext cx="8229600" cy="1096963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RTD will be analyzed from a tracer pulse injected into the first reactor and gives:</a:t>
            </a:r>
          </a:p>
          <a:p>
            <a:pPr>
              <a:buNone/>
            </a:pPr>
            <a:endParaRPr lang="en-US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8444" y="1295400"/>
            <a:ext cx="7868356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5029200"/>
            <a:ext cx="1885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2. CSTR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with Biomass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Recycle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31837"/>
            <a:ext cx="8382000" cy="4525963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Cell concentration in a single CSTR can be increased by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recycling biomass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from the product stream back to the bioreactor.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By this way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much higher rate of substrate conversion and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product formation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can be achieved.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cell recycling, the critical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dilution rate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for washout is also increased allowing greater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operating flexibility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10000"/>
              </a:lnSpc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6688" y="3012596"/>
            <a:ext cx="4710112" cy="2931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 l="14052" t="19372" r="14706" b="38974"/>
          <a:stretch>
            <a:fillRect/>
          </a:stretch>
        </p:blipFill>
        <p:spPr bwMode="auto">
          <a:xfrm>
            <a:off x="4191000" y="4495800"/>
            <a:ext cx="4800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767</Words>
  <Application>Microsoft Office PowerPoint</Application>
  <PresentationFormat>On-screen Show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Non-ideal Flow and Behavior of Real Bioreactors</vt:lpstr>
      <vt:lpstr>Residence Time Distribution</vt:lpstr>
      <vt:lpstr>Slide 3</vt:lpstr>
      <vt:lpstr>Experimental Methods to determine RTD </vt:lpstr>
      <vt:lpstr>Slide 5</vt:lpstr>
      <vt:lpstr>The F and C curve</vt:lpstr>
      <vt:lpstr>Models for Non-Ideal Flow reactors</vt:lpstr>
      <vt:lpstr>1. The Tanks-in-Series Model</vt:lpstr>
      <vt:lpstr>2. CSTR with Biomass Recycle</vt:lpstr>
      <vt:lpstr>3. The Dispersion Model</vt:lpstr>
      <vt:lpstr>4. Two-Parameter Model, CSTR with Bypassing and Dead Space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Priyaranjan</dc:creator>
  <cp:lastModifiedBy>Priyaranjan</cp:lastModifiedBy>
  <cp:revision>6</cp:revision>
  <dcterms:created xsi:type="dcterms:W3CDTF">2014-10-28T16:57:32Z</dcterms:created>
  <dcterms:modified xsi:type="dcterms:W3CDTF">2014-10-28T18:10:12Z</dcterms:modified>
</cp:coreProperties>
</file>